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1" r:id="rId2"/>
    <p:sldId id="260" r:id="rId3"/>
    <p:sldId id="262" r:id="rId4"/>
    <p:sldId id="256" r:id="rId5"/>
    <p:sldId id="257" r:id="rId6"/>
    <p:sldId id="258" r:id="rId7"/>
    <p:sldId id="259" r:id="rId8"/>
    <p:sldId id="263" r:id="rId9"/>
    <p:sldId id="265" r:id="rId10"/>
    <p:sldId id="266" r:id="rId11"/>
    <p:sldId id="267" r:id="rId12"/>
    <p:sldId id="264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89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6" r:id="rId34"/>
    <p:sldId id="288" r:id="rId35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930" autoAdjust="0"/>
  </p:normalViewPr>
  <p:slideViewPr>
    <p:cSldViewPr>
      <p:cViewPr varScale="1">
        <p:scale>
          <a:sx n="84" d="100"/>
          <a:sy n="84" d="100"/>
        </p:scale>
        <p:origin x="-918" y="-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74.png>
</file>

<file path=ppt/media/image75.png>
</file>

<file path=ppt/media/image76.jpeg>
</file>

<file path=ppt/media/image78.png>
</file>

<file path=ppt/media/image79.png>
</file>

<file path=ppt/media/image80.png>
</file>

<file path=ppt/media/image81.png>
</file>

<file path=ppt/media/image82.png>
</file>

<file path=ppt/media/image820.png>
</file>

<file path=ppt/media/image83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03675-F43E-4B7B-8686-64579A355AA3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9FD68F-B0F3-4991-BED0-B6B80F988F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04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FD68F-B0F3-4991-BED0-B6B80F988F5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1478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FD68F-B0F3-4991-BED0-B6B80F988F55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790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2018-01-08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8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7" Type="http://schemas.openxmlformats.org/officeDocument/2006/relationships/image" Target="../media/image36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emf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.emf"/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7" Type="http://schemas.openxmlformats.org/officeDocument/2006/relationships/image" Target="../media/image49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7" Type="http://schemas.openxmlformats.org/officeDocument/2006/relationships/image" Target="../media/image55.emf"/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.emf"/><Relationship Id="rId5" Type="http://schemas.openxmlformats.org/officeDocument/2006/relationships/image" Target="../media/image53.emf"/><Relationship Id="rId4" Type="http://schemas.openxmlformats.org/officeDocument/2006/relationships/image" Target="../media/image5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7" Type="http://schemas.openxmlformats.org/officeDocument/2006/relationships/image" Target="../media/image61.emf"/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7" Type="http://schemas.openxmlformats.org/officeDocument/2006/relationships/image" Target="../media/image67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.emf"/><Relationship Id="rId5" Type="http://schemas.openxmlformats.org/officeDocument/2006/relationships/image" Target="../media/image72.emf"/><Relationship Id="rId4" Type="http://schemas.openxmlformats.org/officeDocument/2006/relationships/image" Target="../media/image71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e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png"/><Relationship Id="rId7" Type="http://schemas.openxmlformats.org/officeDocument/2006/relationships/image" Target="../media/image83.png"/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png"/><Relationship Id="rId5" Type="http://schemas.openxmlformats.org/officeDocument/2006/relationships/image" Target="../media/image81.png"/><Relationship Id="rId4" Type="http://schemas.openxmlformats.org/officeDocument/2006/relationships/image" Target="../media/image8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20.png"/><Relationship Id="rId4" Type="http://schemas.openxmlformats.org/officeDocument/2006/relationships/image" Target="../media/image8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8.emf"/><Relationship Id="rId2" Type="http://schemas.openxmlformats.org/officeDocument/2006/relationships/image" Target="../media/image8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9.emf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3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2.png"/><Relationship Id="rId5" Type="http://schemas.microsoft.com/office/2007/relationships/hdphoto" Target="../media/hdphoto2.wdp"/><Relationship Id="rId4" Type="http://schemas.openxmlformats.org/officeDocument/2006/relationships/image" Target="../media/image91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image" Target="../media/image94.png"/><Relationship Id="rId7" Type="http://schemas.openxmlformats.org/officeDocument/2006/relationships/image" Target="../media/image9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6.wdp"/><Relationship Id="rId5" Type="http://schemas.openxmlformats.org/officeDocument/2006/relationships/image" Target="../media/image95.png"/><Relationship Id="rId10" Type="http://schemas.microsoft.com/office/2007/relationships/hdphoto" Target="../media/hdphoto8.wdp"/><Relationship Id="rId4" Type="http://schemas.microsoft.com/office/2007/relationships/hdphoto" Target="../media/hdphoto5.wdp"/><Relationship Id="rId9" Type="http://schemas.openxmlformats.org/officeDocument/2006/relationships/image" Target="../media/image9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8.emf"/><Relationship Id="rId3" Type="http://schemas.openxmlformats.org/officeDocument/2006/relationships/image" Target="../media/image103.emf"/><Relationship Id="rId7" Type="http://schemas.openxmlformats.org/officeDocument/2006/relationships/image" Target="../media/image107.emf"/><Relationship Id="rId2" Type="http://schemas.openxmlformats.org/officeDocument/2006/relationships/image" Target="../media/image10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6.emf"/><Relationship Id="rId5" Type="http://schemas.openxmlformats.org/officeDocument/2006/relationships/image" Target="../media/image105.emf"/><Relationship Id="rId4" Type="http://schemas.openxmlformats.org/officeDocument/2006/relationships/image" Target="../media/image104.emf"/><Relationship Id="rId9" Type="http://schemas.openxmlformats.org/officeDocument/2006/relationships/image" Target="../media/image109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63688" y="843558"/>
            <a:ext cx="29017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之前的方法：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/>
              <a:t>、</a:t>
            </a:r>
            <a:r>
              <a:rPr lang="zh-CN" altLang="en-US" dirty="0" smtClean="0"/>
              <a:t>数据点密度</a:t>
            </a:r>
            <a:endParaRPr lang="en-US" altLang="zh-CN" dirty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&lt;</a:t>
            </a:r>
            <a:r>
              <a:rPr lang="zh-CN" altLang="en-US" dirty="0" smtClean="0"/>
              <a:t>速度，船艏向</a:t>
            </a:r>
            <a:r>
              <a:rPr lang="en-US" altLang="zh-CN" dirty="0" smtClean="0"/>
              <a:t>&gt;==&lt;0,0&gt;</a:t>
            </a:r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7544" y="267494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endParaRPr lang="zh-CN" alt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889729" y="2211710"/>
            <a:ext cx="64266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问题：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、特征不是港口独有的，需要用阈值区分两者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、第二组数据</a:t>
            </a:r>
            <a:r>
              <a:rPr lang="en-US" altLang="zh-CN" dirty="0" smtClean="0"/>
              <a:t>175</a:t>
            </a:r>
            <a:r>
              <a:rPr lang="zh-CN" altLang="en-US" dirty="0" smtClean="0"/>
              <a:t>艘船不包含速度、船艏向字段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、数据点密度本身不可靠，就单个航次而言，在某个海域内产生的数据点也有可能大于港口内的数据点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474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2444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超低速</a:t>
            </a:r>
            <a:endParaRPr lang="zh-CN" altLang="en-US" sz="2400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27534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87824" y="361568"/>
            <a:ext cx="336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以统一最低速判断：</a:t>
            </a:r>
            <a:r>
              <a:rPr lang="en-US" altLang="zh-CN" dirty="0" smtClean="0"/>
              <a:t>&lt;0.00015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2770" y="627534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273" y="627534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840640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8536" y="2840640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8273" y="2840640"/>
            <a:ext cx="3098223" cy="23222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642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30636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时间间隔？</a:t>
            </a:r>
            <a:endParaRPr lang="zh-CN" alt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527423" y="359827"/>
            <a:ext cx="2610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数据缺失，阈值设为</a:t>
            </a:r>
            <a:r>
              <a:rPr lang="en-US" altLang="zh-CN" dirty="0" smtClean="0"/>
              <a:t>3</a:t>
            </a:r>
            <a:r>
              <a:rPr lang="zh-CN" altLang="en-US" dirty="0" smtClean="0"/>
              <a:t>天</a:t>
            </a:r>
            <a:endParaRPr lang="zh-CN" altLang="en-US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843558"/>
            <a:ext cx="4773615" cy="3578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7997"/>
            <a:ext cx="4773615" cy="35780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187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58138" y="117224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点数据</a:t>
            </a:r>
            <a:endParaRPr lang="zh-CN" altLang="en-US" dirty="0"/>
          </a:p>
        </p:txBody>
      </p:sp>
      <p:sp>
        <p:nvSpPr>
          <p:cNvPr id="3" name="左大括号 2"/>
          <p:cNvSpPr/>
          <p:nvPr/>
        </p:nvSpPr>
        <p:spPr>
          <a:xfrm>
            <a:off x="2123728" y="860708"/>
            <a:ext cx="72008" cy="97381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411760" y="699542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&lt;</a:t>
            </a:r>
            <a:r>
              <a:rPr lang="zh-CN" altLang="en-US" dirty="0" smtClean="0"/>
              <a:t>速度，船艏向</a:t>
            </a:r>
            <a:r>
              <a:rPr lang="en-US" altLang="zh-CN" dirty="0" smtClean="0"/>
              <a:t>&gt; == &lt;0,0&gt;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411760" y="11408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坐标</a:t>
            </a:r>
            <a:r>
              <a:rPr lang="zh-CN" altLang="en-US" dirty="0" smtClean="0"/>
              <a:t>重复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11760" y="156363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超低速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58137" y="243290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段数据</a:t>
            </a:r>
            <a:endParaRPr lang="zh-CN" altLang="en-US" dirty="0"/>
          </a:p>
        </p:txBody>
      </p:sp>
      <p:sp>
        <p:nvSpPr>
          <p:cNvPr id="8" name="左大括号 7"/>
          <p:cNvSpPr/>
          <p:nvPr/>
        </p:nvSpPr>
        <p:spPr>
          <a:xfrm>
            <a:off x="2123728" y="2294044"/>
            <a:ext cx="72008" cy="6651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411759" y="218394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网次：速度变化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11760" y="267084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形状：轨迹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67544" y="267494"/>
            <a:ext cx="803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小结</a:t>
            </a:r>
            <a:endParaRPr lang="zh-CN" altLang="en-US" sz="2400" b="1" dirty="0"/>
          </a:p>
        </p:txBody>
      </p:sp>
      <p:sp>
        <p:nvSpPr>
          <p:cNvPr id="15" name="任意多边形 14"/>
          <p:cNvSpPr/>
          <p:nvPr/>
        </p:nvSpPr>
        <p:spPr>
          <a:xfrm>
            <a:off x="4499992" y="2183943"/>
            <a:ext cx="2220686" cy="455152"/>
          </a:xfrm>
          <a:custGeom>
            <a:avLst/>
            <a:gdLst>
              <a:gd name="connsiteX0" fmla="*/ 0 w 2220686"/>
              <a:gd name="connsiteY0" fmla="*/ 249382 h 455152"/>
              <a:gd name="connsiteX1" fmla="*/ 356260 w 2220686"/>
              <a:gd name="connsiteY1" fmla="*/ 201881 h 455152"/>
              <a:gd name="connsiteX2" fmla="*/ 451263 w 2220686"/>
              <a:gd name="connsiteY2" fmla="*/ 0 h 455152"/>
              <a:gd name="connsiteX3" fmla="*/ 463138 w 2220686"/>
              <a:gd name="connsiteY3" fmla="*/ 201881 h 455152"/>
              <a:gd name="connsiteX4" fmla="*/ 629393 w 2220686"/>
              <a:gd name="connsiteY4" fmla="*/ 225631 h 455152"/>
              <a:gd name="connsiteX5" fmla="*/ 676894 w 2220686"/>
              <a:gd name="connsiteY5" fmla="*/ 451262 h 455152"/>
              <a:gd name="connsiteX6" fmla="*/ 724395 w 2220686"/>
              <a:gd name="connsiteY6" fmla="*/ 11875 h 455152"/>
              <a:gd name="connsiteX7" fmla="*/ 760021 w 2220686"/>
              <a:gd name="connsiteY7" fmla="*/ 166255 h 455152"/>
              <a:gd name="connsiteX8" fmla="*/ 926276 w 2220686"/>
              <a:gd name="connsiteY8" fmla="*/ 213756 h 455152"/>
              <a:gd name="connsiteX9" fmla="*/ 973777 w 2220686"/>
              <a:gd name="connsiteY9" fmla="*/ 427512 h 455152"/>
              <a:gd name="connsiteX10" fmla="*/ 1033154 w 2220686"/>
              <a:gd name="connsiteY10" fmla="*/ 59377 h 455152"/>
              <a:gd name="connsiteX11" fmla="*/ 1080655 w 2220686"/>
              <a:gd name="connsiteY11" fmla="*/ 201881 h 455152"/>
              <a:gd name="connsiteX12" fmla="*/ 1258785 w 2220686"/>
              <a:gd name="connsiteY12" fmla="*/ 201881 h 455152"/>
              <a:gd name="connsiteX13" fmla="*/ 1318161 w 2220686"/>
              <a:gd name="connsiteY13" fmla="*/ 439387 h 455152"/>
              <a:gd name="connsiteX14" fmla="*/ 1401289 w 2220686"/>
              <a:gd name="connsiteY14" fmla="*/ 47501 h 455152"/>
              <a:gd name="connsiteX15" fmla="*/ 1425039 w 2220686"/>
              <a:gd name="connsiteY15" fmla="*/ 225631 h 455152"/>
              <a:gd name="connsiteX16" fmla="*/ 1615044 w 2220686"/>
              <a:gd name="connsiteY16" fmla="*/ 237507 h 455152"/>
              <a:gd name="connsiteX17" fmla="*/ 1650670 w 2220686"/>
              <a:gd name="connsiteY17" fmla="*/ 415636 h 455152"/>
              <a:gd name="connsiteX18" fmla="*/ 1674421 w 2220686"/>
              <a:gd name="connsiteY18" fmla="*/ 225631 h 455152"/>
              <a:gd name="connsiteX19" fmla="*/ 2220686 w 2220686"/>
              <a:gd name="connsiteY19" fmla="*/ 201881 h 455152"/>
              <a:gd name="connsiteX20" fmla="*/ 2220686 w 2220686"/>
              <a:gd name="connsiteY20" fmla="*/ 201881 h 45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220686" h="455152">
                <a:moveTo>
                  <a:pt x="0" y="249382"/>
                </a:moveTo>
                <a:cubicBezTo>
                  <a:pt x="140524" y="246413"/>
                  <a:pt x="281049" y="243445"/>
                  <a:pt x="356260" y="201881"/>
                </a:cubicBezTo>
                <a:cubicBezTo>
                  <a:pt x="431471" y="160317"/>
                  <a:pt x="433450" y="0"/>
                  <a:pt x="451263" y="0"/>
                </a:cubicBezTo>
                <a:cubicBezTo>
                  <a:pt x="469076" y="0"/>
                  <a:pt x="433450" y="164276"/>
                  <a:pt x="463138" y="201881"/>
                </a:cubicBezTo>
                <a:cubicBezTo>
                  <a:pt x="492826" y="239486"/>
                  <a:pt x="593767" y="184068"/>
                  <a:pt x="629393" y="225631"/>
                </a:cubicBezTo>
                <a:cubicBezTo>
                  <a:pt x="665019" y="267194"/>
                  <a:pt x="661060" y="486888"/>
                  <a:pt x="676894" y="451262"/>
                </a:cubicBezTo>
                <a:cubicBezTo>
                  <a:pt x="692728" y="415636"/>
                  <a:pt x="710541" y="59376"/>
                  <a:pt x="724395" y="11875"/>
                </a:cubicBezTo>
                <a:cubicBezTo>
                  <a:pt x="738250" y="-35626"/>
                  <a:pt x="726374" y="132608"/>
                  <a:pt x="760021" y="166255"/>
                </a:cubicBezTo>
                <a:cubicBezTo>
                  <a:pt x="793668" y="199902"/>
                  <a:pt x="890650" y="170213"/>
                  <a:pt x="926276" y="213756"/>
                </a:cubicBezTo>
                <a:cubicBezTo>
                  <a:pt x="961902" y="257299"/>
                  <a:pt x="955964" y="453242"/>
                  <a:pt x="973777" y="427512"/>
                </a:cubicBezTo>
                <a:cubicBezTo>
                  <a:pt x="991590" y="401782"/>
                  <a:pt x="1015341" y="96982"/>
                  <a:pt x="1033154" y="59377"/>
                </a:cubicBezTo>
                <a:cubicBezTo>
                  <a:pt x="1050967" y="21772"/>
                  <a:pt x="1043050" y="178130"/>
                  <a:pt x="1080655" y="201881"/>
                </a:cubicBezTo>
                <a:cubicBezTo>
                  <a:pt x="1118260" y="225632"/>
                  <a:pt x="1219201" y="162297"/>
                  <a:pt x="1258785" y="201881"/>
                </a:cubicBezTo>
                <a:cubicBezTo>
                  <a:pt x="1298369" y="241465"/>
                  <a:pt x="1294410" y="465117"/>
                  <a:pt x="1318161" y="439387"/>
                </a:cubicBezTo>
                <a:cubicBezTo>
                  <a:pt x="1341912" y="413657"/>
                  <a:pt x="1383476" y="83127"/>
                  <a:pt x="1401289" y="47501"/>
                </a:cubicBezTo>
                <a:cubicBezTo>
                  <a:pt x="1419102" y="11875"/>
                  <a:pt x="1389413" y="193963"/>
                  <a:pt x="1425039" y="225631"/>
                </a:cubicBezTo>
                <a:cubicBezTo>
                  <a:pt x="1460665" y="257299"/>
                  <a:pt x="1577439" y="205839"/>
                  <a:pt x="1615044" y="237507"/>
                </a:cubicBezTo>
                <a:cubicBezTo>
                  <a:pt x="1652649" y="269175"/>
                  <a:pt x="1640774" y="417615"/>
                  <a:pt x="1650670" y="415636"/>
                </a:cubicBezTo>
                <a:cubicBezTo>
                  <a:pt x="1660566" y="413657"/>
                  <a:pt x="1579418" y="261257"/>
                  <a:pt x="1674421" y="225631"/>
                </a:cubicBezTo>
                <a:cubicBezTo>
                  <a:pt x="1769424" y="190005"/>
                  <a:pt x="2220686" y="201881"/>
                  <a:pt x="2220686" y="201881"/>
                </a:cubicBezTo>
                <a:lnTo>
                  <a:pt x="2220686" y="201881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927305" y="365187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两个思路</a:t>
            </a:r>
            <a:endParaRPr lang="zh-CN" altLang="en-US" dirty="0"/>
          </a:p>
        </p:txBody>
      </p:sp>
      <p:sp>
        <p:nvSpPr>
          <p:cNvPr id="17" name="左大括号 16"/>
          <p:cNvSpPr/>
          <p:nvPr/>
        </p:nvSpPr>
        <p:spPr>
          <a:xfrm>
            <a:off x="2123728" y="3503972"/>
            <a:ext cx="72008" cy="6651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411759" y="3467204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识别的港口</a:t>
            </a:r>
            <a:r>
              <a:rPr lang="en-US" altLang="zh-CN" dirty="0" smtClean="0"/>
              <a:t>&gt;</a:t>
            </a:r>
            <a:r>
              <a:rPr lang="zh-CN" altLang="en-US" dirty="0"/>
              <a:t>实际</a:t>
            </a:r>
            <a:r>
              <a:rPr lang="zh-CN" altLang="en-US" dirty="0" smtClean="0"/>
              <a:t>港口：在后续步骤中忽略或删除</a:t>
            </a:r>
            <a:endParaRPr lang="zh-CN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411758" y="3873304"/>
            <a:ext cx="4685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识别的港口</a:t>
            </a:r>
            <a:r>
              <a:rPr lang="en-US" altLang="zh-CN" dirty="0"/>
              <a:t>&lt;</a:t>
            </a:r>
            <a:r>
              <a:rPr lang="zh-CN" altLang="en-US" dirty="0" smtClean="0"/>
              <a:t>实际港口：统计所有船只的港口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738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1" y="452983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507" y="452984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489" y="452982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41" y="2705509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1507" y="2705509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489" y="2705508"/>
            <a:ext cx="3252594" cy="2437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543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99542"/>
            <a:ext cx="4820419" cy="3613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716017" y="1419622"/>
            <a:ext cx="36724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为了避免重复：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、将港口点映射到一个矩阵</a:t>
            </a:r>
            <a:r>
              <a:rPr lang="en-US" altLang="zh-CN" dirty="0" smtClean="0"/>
              <a:t>map</a:t>
            </a:r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、多个点可能映射为同一个元素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、从矩阵映射回经纬度坐标系</a:t>
            </a:r>
            <a:endParaRPr lang="en-US" altLang="zh-CN" dirty="0" smtClean="0"/>
          </a:p>
          <a:p>
            <a:r>
              <a:rPr lang="zh-CN" altLang="en-US" dirty="0" smtClean="0"/>
              <a:t>这里矩阵</a:t>
            </a:r>
            <a:r>
              <a:rPr lang="en-US" altLang="zh-CN" dirty="0" smtClean="0"/>
              <a:t>map</a:t>
            </a:r>
            <a:r>
              <a:rPr lang="zh-CN" altLang="en-US" dirty="0" smtClean="0"/>
              <a:t>元素对应</a:t>
            </a:r>
            <a:r>
              <a:rPr lang="en-US" altLang="zh-CN" dirty="0" smtClean="0"/>
              <a:t>0.1’×0.1’</a:t>
            </a:r>
            <a:r>
              <a:rPr lang="zh-CN" altLang="en-US" dirty="0" smtClean="0"/>
              <a:t>，约等于</a:t>
            </a:r>
            <a:r>
              <a:rPr lang="en-US" altLang="zh-CN" dirty="0" smtClean="0"/>
              <a:t>0.09nm×0.1nm</a:t>
            </a:r>
          </a:p>
          <a:p>
            <a:r>
              <a:rPr lang="zh-CN" altLang="en-US" dirty="0" smtClean="0"/>
              <a:t>∴存在小于</a:t>
            </a:r>
            <a:r>
              <a:rPr lang="en-US" altLang="zh-CN" dirty="0" smtClean="0"/>
              <a:t>0.13nm</a:t>
            </a:r>
            <a:r>
              <a:rPr lang="zh-CN" altLang="en-US" dirty="0" smtClean="0"/>
              <a:t>的误差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68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38" y="268376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273" y="26837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67494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438" y="2572736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273" y="257273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5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572734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762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" y="258297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58297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264" y="258297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0" y="2571750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571750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7263" y="2571750"/>
            <a:ext cx="3312367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5444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95486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8" y="195486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8" y="195517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1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2582067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2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8" y="2582067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43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8" y="2582067"/>
            <a:ext cx="3312366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313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95486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95486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195486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2499742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6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2499742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367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2499742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312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26749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29" y="267494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070" y="26749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2605454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4829" y="260545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9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070" y="2605455"/>
            <a:ext cx="3312368" cy="2482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96827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67544" y="267494"/>
            <a:ext cx="21355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思路</a:t>
            </a:r>
            <a:endParaRPr lang="zh-CN" alt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259632" y="1131590"/>
            <a:ext cx="3995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、累计停留时间：在港口停留时间长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、坐标重复：相邻两数据距离差为</a:t>
            </a:r>
            <a:r>
              <a:rPr lang="en-US" altLang="zh-CN" dirty="0" smtClean="0"/>
              <a:t>0</a:t>
            </a:r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、超低速：平均速度属于超低速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77745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9502"/>
            <a:ext cx="3312368" cy="24827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4230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699542"/>
            <a:ext cx="2761024" cy="2069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4552" y="699541"/>
            <a:ext cx="2761024" cy="2069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060" y="699542"/>
            <a:ext cx="2761024" cy="2069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040" y="2769075"/>
            <a:ext cx="2761024" cy="2069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2769074"/>
            <a:ext cx="2761024" cy="2069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7154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267494"/>
            <a:ext cx="1059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GSHHS</a:t>
            </a:r>
            <a:endParaRPr lang="zh-CN" altLang="en-US" sz="2400" b="1" dirty="0"/>
          </a:p>
        </p:txBody>
      </p:sp>
      <p:sp>
        <p:nvSpPr>
          <p:cNvPr id="4" name="矩形 3"/>
          <p:cNvSpPr/>
          <p:nvPr/>
        </p:nvSpPr>
        <p:spPr>
          <a:xfrm>
            <a:off x="997497" y="726197"/>
            <a:ext cx="73448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/>
              <a:t>A Global Self-consistent, Hierarchical, High-resolution Geography Database</a:t>
            </a:r>
          </a:p>
        </p:txBody>
      </p:sp>
      <p:pic>
        <p:nvPicPr>
          <p:cNvPr id="1026" name="Picture 2" descr="http://www.soest.hawaii.edu/wessel/gshhg/gshh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705" y="1130496"/>
            <a:ext cx="4981575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524645" y="3664147"/>
            <a:ext cx="82905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/>
              <a:t>Version 2.3.7 Released June 15, 2017</a:t>
            </a:r>
          </a:p>
          <a:p>
            <a:pPr algn="ctr"/>
            <a:r>
              <a:rPr lang="en-US" altLang="zh-CN" dirty="0"/>
              <a:t>GSHHG is developed and maintained by</a:t>
            </a:r>
          </a:p>
          <a:p>
            <a:pPr algn="ctr"/>
            <a:r>
              <a:rPr lang="en-US" altLang="zh-CN" dirty="0"/>
              <a:t>Paul Wessel, SOEST, University of Hawai'i, Honolulu, HI.</a:t>
            </a:r>
            <a:br>
              <a:rPr lang="en-US" altLang="zh-CN" dirty="0"/>
            </a:br>
            <a:r>
              <a:rPr lang="en-US" altLang="zh-CN" dirty="0"/>
              <a:t>Walter H. F. Smith, NOAA Geosciences Lab, National Ocean Service, Silver Spring, MD.</a:t>
            </a:r>
          </a:p>
        </p:txBody>
      </p:sp>
    </p:spTree>
    <p:extLst>
      <p:ext uri="{BB962C8B-B14F-4D97-AF65-F5344CB8AC3E}">
        <p14:creationId xmlns:p14="http://schemas.microsoft.com/office/powerpoint/2010/main" val="343263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7544" y="267494"/>
            <a:ext cx="1059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/>
              <a:t>GSHHS</a:t>
            </a:r>
            <a:endParaRPr lang="zh-CN" altLang="en-US" sz="2400" b="1" dirty="0"/>
          </a:p>
        </p:txBody>
      </p:sp>
      <p:pic>
        <p:nvPicPr>
          <p:cNvPr id="2050" name="Picture 2" descr="http://image.sciencenet.cn/album/201701/17/043238ca1gg05rh7frenf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29" y="1923678"/>
            <a:ext cx="3049507" cy="226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997497" y="915566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World Vector Shorelines (</a:t>
            </a:r>
            <a:r>
              <a:rPr lang="en-US" altLang="zh-CN" b="1" dirty="0"/>
              <a:t>WVS</a:t>
            </a:r>
            <a:r>
              <a:rPr lang="en-US" altLang="zh-CN" dirty="0"/>
              <a:t>).</a:t>
            </a:r>
          </a:p>
          <a:p>
            <a:r>
              <a:rPr lang="en-US" altLang="zh-CN" dirty="0"/>
              <a:t>CIA World Data Bank II (</a:t>
            </a:r>
            <a:r>
              <a:rPr lang="en-US" altLang="zh-CN" b="1" dirty="0"/>
              <a:t>WDBII</a:t>
            </a:r>
            <a:r>
              <a:rPr lang="en-US" altLang="zh-CN" dirty="0"/>
              <a:t>).</a:t>
            </a:r>
          </a:p>
          <a:p>
            <a:r>
              <a:rPr lang="en-US" altLang="zh-CN" dirty="0"/>
              <a:t>Atlas of the Cryosphere (</a:t>
            </a:r>
            <a:r>
              <a:rPr lang="en-US" altLang="zh-CN" b="1" dirty="0"/>
              <a:t>AC</a:t>
            </a:r>
            <a:r>
              <a:rPr lang="en-US" altLang="zh-CN" dirty="0"/>
              <a:t>).</a:t>
            </a:r>
          </a:p>
        </p:txBody>
      </p:sp>
      <p:pic>
        <p:nvPicPr>
          <p:cNvPr id="2054" name="Picture 6" descr="https://img1.doubanio.com/view/note/large/public/p4414812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1871060"/>
            <a:ext cx="2411373" cy="2407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9138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40302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判断数据点的海洋</a:t>
            </a:r>
            <a:r>
              <a:rPr lang="en-US" altLang="zh-CN" sz="2400" b="1" dirty="0" smtClean="0"/>
              <a:t>/</a:t>
            </a:r>
            <a:r>
              <a:rPr lang="zh-CN" altLang="en-US" sz="2400" b="1" dirty="0" smtClean="0"/>
              <a:t>陆地状态</a:t>
            </a:r>
            <a:endParaRPr lang="zh-CN" altLang="en-US" sz="2400" b="1" dirty="0"/>
          </a:p>
        </p:txBody>
      </p:sp>
      <p:sp>
        <p:nvSpPr>
          <p:cNvPr id="3" name="矩形 2"/>
          <p:cNvSpPr/>
          <p:nvPr/>
        </p:nvSpPr>
        <p:spPr>
          <a:xfrm>
            <a:off x="892165" y="947471"/>
            <a:ext cx="2004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inpolygon</a:t>
            </a:r>
            <a:r>
              <a:rPr lang="en-US" altLang="zh-CN" dirty="0"/>
              <a:t>(</a:t>
            </a:r>
            <a:r>
              <a:rPr lang="en-US" altLang="zh-CN" dirty="0" err="1"/>
              <a:t>x,y,xv,yv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75606"/>
            <a:ext cx="2901747" cy="2175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913116"/>
            <a:ext cx="3385355" cy="25375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矩形 5"/>
          <p:cNvSpPr/>
          <p:nvPr/>
        </p:nvSpPr>
        <p:spPr>
          <a:xfrm>
            <a:off x="663907" y="3403459"/>
            <a:ext cx="289998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/>
              <a:t>xv = rand(6,1); </a:t>
            </a:r>
            <a:r>
              <a:rPr lang="en-US" altLang="zh-CN" sz="1200" dirty="0" err="1"/>
              <a:t>yv</a:t>
            </a:r>
            <a:r>
              <a:rPr lang="en-US" altLang="zh-CN" sz="1200" dirty="0"/>
              <a:t> = rand(6,1);</a:t>
            </a:r>
          </a:p>
          <a:p>
            <a:r>
              <a:rPr lang="en-US" altLang="zh-CN" sz="1200" dirty="0"/>
              <a:t>xv = [xv ; xv(1)]; </a:t>
            </a:r>
            <a:r>
              <a:rPr lang="en-US" altLang="zh-CN" sz="1200" dirty="0" err="1"/>
              <a:t>yv</a:t>
            </a:r>
            <a:r>
              <a:rPr lang="en-US" altLang="zh-CN" sz="1200" dirty="0"/>
              <a:t> = [</a:t>
            </a:r>
            <a:r>
              <a:rPr lang="en-US" altLang="zh-CN" sz="1200" dirty="0" err="1"/>
              <a:t>yv</a:t>
            </a:r>
            <a:r>
              <a:rPr lang="en-US" altLang="zh-CN" sz="1200" dirty="0"/>
              <a:t> ; </a:t>
            </a:r>
            <a:r>
              <a:rPr lang="en-US" altLang="zh-CN" sz="1200" dirty="0" err="1"/>
              <a:t>yv</a:t>
            </a:r>
            <a:r>
              <a:rPr lang="en-US" altLang="zh-CN" sz="1200" dirty="0"/>
              <a:t>(1)];</a:t>
            </a:r>
          </a:p>
          <a:p>
            <a:r>
              <a:rPr lang="en-US" altLang="zh-CN" sz="1200" dirty="0"/>
              <a:t>x = rand(1000,1); y = rand(1000,1);</a:t>
            </a:r>
          </a:p>
          <a:p>
            <a:r>
              <a:rPr lang="en-US" altLang="zh-CN" sz="1200" dirty="0" smtClean="0"/>
              <a:t>in </a:t>
            </a:r>
            <a:r>
              <a:rPr lang="en-US" altLang="zh-CN" sz="1200" dirty="0"/>
              <a:t>= </a:t>
            </a:r>
            <a:r>
              <a:rPr lang="en-US" altLang="zh-CN" sz="1200" dirty="0" err="1"/>
              <a:t>inpolygon</a:t>
            </a:r>
            <a:r>
              <a:rPr lang="en-US" altLang="zh-CN" sz="1200" dirty="0"/>
              <a:t>(</a:t>
            </a:r>
            <a:r>
              <a:rPr lang="en-US" altLang="zh-CN" sz="1200" dirty="0" err="1"/>
              <a:t>x,y,xv,yv</a:t>
            </a:r>
            <a:r>
              <a:rPr lang="en-US" altLang="zh-CN" sz="1200" dirty="0"/>
              <a:t>);</a:t>
            </a:r>
          </a:p>
          <a:p>
            <a:r>
              <a:rPr lang="en-US" altLang="zh-CN" sz="1200" dirty="0"/>
              <a:t>plot(</a:t>
            </a:r>
            <a:r>
              <a:rPr lang="en-US" altLang="zh-CN" sz="1200" dirty="0" err="1"/>
              <a:t>xv,yv,x</a:t>
            </a:r>
            <a:r>
              <a:rPr lang="en-US" altLang="zh-CN" sz="1200" dirty="0"/>
              <a:t>(in),y(in),'.</a:t>
            </a:r>
            <a:r>
              <a:rPr lang="en-US" altLang="zh-CN" sz="1200" dirty="0" err="1"/>
              <a:t>r',x</a:t>
            </a:r>
            <a:r>
              <a:rPr lang="en-US" altLang="zh-CN" sz="1200" dirty="0"/>
              <a:t>(~in),y(~in),'.b')</a:t>
            </a:r>
            <a:endParaRPr lang="zh-CN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369291" y="3450618"/>
            <a:ext cx="37673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0.39s/</a:t>
            </a:r>
            <a:r>
              <a:rPr lang="zh-CN" altLang="en-US" dirty="0" smtClean="0"/>
              <a:t>百条数据</a:t>
            </a:r>
            <a:endParaRPr lang="en-US" altLang="zh-CN" dirty="0" smtClean="0"/>
          </a:p>
          <a:p>
            <a:r>
              <a:rPr lang="en-US" altLang="zh-CN" dirty="0"/>
              <a:t>x</a:t>
            </a:r>
            <a:r>
              <a:rPr lang="en-US" altLang="zh-CN" dirty="0" smtClean="0"/>
              <a:t>20</a:t>
            </a:r>
            <a:r>
              <a:rPr lang="zh-CN" altLang="en-US" dirty="0" smtClean="0"/>
              <a:t>共</a:t>
            </a:r>
            <a:r>
              <a:rPr lang="en-US" altLang="zh-CN" dirty="0" smtClean="0"/>
              <a:t>71925</a:t>
            </a:r>
            <a:r>
              <a:rPr lang="zh-CN" altLang="en-US" dirty="0" smtClean="0"/>
              <a:t>条数据</a:t>
            </a:r>
            <a:endParaRPr lang="en-US" altLang="zh-CN" dirty="0" smtClean="0"/>
          </a:p>
          <a:p>
            <a:r>
              <a:rPr lang="en-US" altLang="zh-CN" dirty="0" smtClean="0"/>
              <a:t>5</a:t>
            </a:r>
            <a:r>
              <a:rPr lang="zh-CN" altLang="en-US" dirty="0" smtClean="0"/>
              <a:t>个异常点：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个在陆地，</a:t>
            </a:r>
            <a:r>
              <a:rPr lang="en-US" altLang="zh-CN" dirty="0" smtClean="0"/>
              <a:t>2</a:t>
            </a:r>
            <a:r>
              <a:rPr lang="zh-CN" altLang="en-US" dirty="0" smtClean="0"/>
              <a:t>个在海洋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6300192" y="1059582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en-US" altLang="zh-CN" dirty="0" smtClean="0"/>
              <a:t>06-Aug-2015 </a:t>
            </a:r>
            <a:r>
              <a:rPr lang="en-US" altLang="zh-CN" dirty="0"/>
              <a:t>09:35:51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6300192" y="1429058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en-US" altLang="zh-CN" dirty="0" smtClean="0"/>
              <a:t>06-Aug-2015 </a:t>
            </a:r>
            <a:r>
              <a:rPr lang="en-US" altLang="zh-CN" dirty="0"/>
              <a:t>09:36:06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300192" y="1801806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/>
              <a:t>06-Aug-2015 </a:t>
            </a:r>
            <a:r>
              <a:rPr lang="en-US" altLang="zh-CN" dirty="0"/>
              <a:t>09:39:13</a:t>
            </a:r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6300192" y="2171282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/>
              <a:t>10-Aug-2015 </a:t>
            </a:r>
            <a:r>
              <a:rPr lang="en-US" altLang="zh-CN" dirty="0"/>
              <a:t>14:07:27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6300192" y="2540614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/>
              <a:t>10-Aug-2015 </a:t>
            </a:r>
            <a:r>
              <a:rPr lang="en-US" altLang="zh-CN" dirty="0"/>
              <a:t>14:08:06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6310611" y="2909946"/>
            <a:ext cx="225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16-Sep-2015 08:11:53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702858" y="824360"/>
            <a:ext cx="6864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1/2/3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566574" y="1594936"/>
            <a:ext cx="490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4/5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042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133" y="853431"/>
            <a:ext cx="3882828" cy="2910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31640" y="2211710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0800" y="699542"/>
            <a:ext cx="490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2/3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198922" y="1871475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07168" y="3579149"/>
            <a:ext cx="245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dirty="0" smtClean="0"/>
              <a:t> 18-Jun-2015 11:30:53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1107168" y="3867894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dirty="0" smtClean="0"/>
              <a:t> 12-Aug-2015 </a:t>
            </a:r>
            <a:r>
              <a:rPr lang="en-US" altLang="zh-CN" dirty="0"/>
              <a:t>11:04:21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107168" y="4155926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dirty="0" smtClean="0"/>
              <a:t> 12-Aug-2015 </a:t>
            </a:r>
            <a:r>
              <a:rPr lang="en-US" altLang="zh-CN" dirty="0"/>
              <a:t>11:06:26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1107168" y="4443958"/>
            <a:ext cx="24833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en-US" altLang="zh-CN" dirty="0" smtClean="0"/>
              <a:t>20-Aug-2015 </a:t>
            </a:r>
            <a:r>
              <a:rPr lang="en-US" altLang="zh-CN" dirty="0"/>
              <a:t>12:23:02</a:t>
            </a:r>
            <a:endParaRPr lang="zh-CN" alt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2" y="853431"/>
            <a:ext cx="3882827" cy="29103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932040" y="2211710"/>
            <a:ext cx="4908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1/3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72251" y="699541"/>
            <a:ext cx="2952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1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72909" y="3579293"/>
            <a:ext cx="2420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CN" dirty="0"/>
              <a:t> </a:t>
            </a:r>
            <a:r>
              <a:rPr lang="en-US" altLang="zh-CN" dirty="0" smtClean="0"/>
              <a:t>12-Jun-2015 </a:t>
            </a:r>
            <a:r>
              <a:rPr lang="en-US" altLang="zh-CN" dirty="0"/>
              <a:t>03:21:57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4873467" y="3948481"/>
            <a:ext cx="24673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dirty="0" smtClean="0"/>
              <a:t> 03-Aug-2015 </a:t>
            </a:r>
            <a:r>
              <a:rPr lang="en-US" altLang="zh-CN" dirty="0"/>
              <a:t>15:51:17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872909" y="4299942"/>
            <a:ext cx="24465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dirty="0" smtClean="0"/>
              <a:t> 14-Sep-2015 </a:t>
            </a:r>
            <a:r>
              <a:rPr lang="en-US" altLang="zh-CN" dirty="0"/>
              <a:t>17:42:17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67544" y="267494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所谓异常点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5652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002" y="922553"/>
            <a:ext cx="3881438" cy="1200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15" y="1122925"/>
            <a:ext cx="3800475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88" y="2379734"/>
            <a:ext cx="3743325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000" y="2231311"/>
            <a:ext cx="3269395" cy="10536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40" y="3528180"/>
            <a:ext cx="3724275" cy="790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002" y="3413556"/>
            <a:ext cx="3300384" cy="1030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73788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格式转换前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95536" y="196170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格式转换后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5536" y="3184460"/>
            <a:ext cx="323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时间精确到秒</a:t>
            </a:r>
            <a:r>
              <a:rPr lang="en-US" altLang="zh-CN" dirty="0" smtClean="0"/>
              <a:t>/</a:t>
            </a:r>
            <a:r>
              <a:rPr lang="zh-CN" altLang="en-US" dirty="0" smtClean="0"/>
              <a:t>经纬度误差</a:t>
            </a:r>
            <a:r>
              <a:rPr lang="en-US" altLang="zh-CN" dirty="0" smtClean="0"/>
              <a:t>&lt;1m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0038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航次划分</a:t>
            </a:r>
            <a:endParaRPr lang="zh-CN" altLang="en-US" sz="2400" b="1" dirty="0"/>
          </a:p>
        </p:txBody>
      </p:sp>
      <p:grpSp>
        <p:nvGrpSpPr>
          <p:cNvPr id="4103" name="组合 4102"/>
          <p:cNvGrpSpPr/>
          <p:nvPr/>
        </p:nvGrpSpPr>
        <p:grpSpPr>
          <a:xfrm>
            <a:off x="539552" y="843558"/>
            <a:ext cx="6312177" cy="1440160"/>
            <a:chOff x="539552" y="843558"/>
            <a:chExt cx="8115462" cy="1780877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843558"/>
              <a:ext cx="2375920" cy="1780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05486" y="843558"/>
              <a:ext cx="2375919" cy="1780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982914" y="1441610"/>
              <a:ext cx="3898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 smtClean="0"/>
                <a:t>+</a:t>
              </a:r>
              <a:endParaRPr lang="zh-CN" altLang="en-US" b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817234" y="1441610"/>
              <a:ext cx="38985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b="1" dirty="0" smtClean="0"/>
                <a:t>=</a:t>
              </a:r>
              <a:endParaRPr lang="zh-CN" altLang="en-US" sz="2000" b="1" dirty="0"/>
            </a:p>
          </p:txBody>
        </p:sp>
        <p:pic>
          <p:nvPicPr>
            <p:cNvPr id="4100" name="Picture 4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79094" y="843558"/>
              <a:ext cx="2375920" cy="1780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3" name="TextBox 12"/>
          <p:cNvSpPr txBox="1"/>
          <p:nvPr/>
        </p:nvSpPr>
        <p:spPr>
          <a:xfrm>
            <a:off x="2703125" y="2248369"/>
            <a:ext cx="2071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时间开销：</a:t>
            </a:r>
            <a:r>
              <a:rPr lang="en-US" altLang="zh-CN" dirty="0" smtClean="0"/>
              <a:t>189.65s</a:t>
            </a:r>
            <a:endParaRPr lang="zh-CN" altLang="en-US" dirty="0"/>
          </a:p>
        </p:txBody>
      </p:sp>
      <p:grpSp>
        <p:nvGrpSpPr>
          <p:cNvPr id="4102" name="组合 4101"/>
          <p:cNvGrpSpPr/>
          <p:nvPr/>
        </p:nvGrpSpPr>
        <p:grpSpPr>
          <a:xfrm>
            <a:off x="7236296" y="878910"/>
            <a:ext cx="967643" cy="1155607"/>
            <a:chOff x="6198453" y="2927869"/>
            <a:chExt cx="1317242" cy="1584176"/>
          </a:xfrm>
        </p:grpSpPr>
        <p:sp>
          <p:nvSpPr>
            <p:cNvPr id="10" name="椭圆 9"/>
            <p:cNvSpPr/>
            <p:nvPr/>
          </p:nvSpPr>
          <p:spPr>
            <a:xfrm>
              <a:off x="6198453" y="3042908"/>
              <a:ext cx="288032" cy="29325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6198453" y="4079997"/>
              <a:ext cx="288032" cy="29325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 flipV="1">
              <a:off x="6298465" y="3503933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 flipV="1">
              <a:off x="6301942" y="3685311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 flipV="1">
              <a:off x="6301942" y="3857000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7227663" y="2927869"/>
              <a:ext cx="288032" cy="29325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7227663" y="4218786"/>
              <a:ext cx="288032" cy="293259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 flipV="1">
              <a:off x="7327675" y="3503933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 flipV="1">
              <a:off x="7331152" y="3685311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 flipV="1">
              <a:off x="7331152" y="3857000"/>
              <a:ext cx="65035" cy="6503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6" name="直接连接符 15"/>
            <p:cNvCxnSpPr/>
            <p:nvPr/>
          </p:nvCxnSpPr>
          <p:spPr>
            <a:xfrm flipV="1">
              <a:off x="6558493" y="3095635"/>
              <a:ext cx="561333" cy="9390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558493" y="3227574"/>
              <a:ext cx="633341" cy="99121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flipV="1">
              <a:off x="6558493" y="3189537"/>
              <a:ext cx="561333" cy="89046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7" name="直接连接符 4096"/>
            <p:cNvCxnSpPr/>
            <p:nvPr/>
          </p:nvCxnSpPr>
          <p:spPr>
            <a:xfrm>
              <a:off x="6558493" y="4218786"/>
              <a:ext cx="561333" cy="45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组合 39"/>
          <p:cNvGrpSpPr/>
          <p:nvPr/>
        </p:nvGrpSpPr>
        <p:grpSpPr>
          <a:xfrm>
            <a:off x="539552" y="2643758"/>
            <a:ext cx="5904656" cy="1469731"/>
            <a:chOff x="539552" y="843557"/>
            <a:chExt cx="7593708" cy="1780878"/>
          </a:xfrm>
        </p:grpSpPr>
        <p:pic>
          <p:nvPicPr>
            <p:cNvPr id="41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9552" y="843558"/>
              <a:ext cx="2375920" cy="1780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42" name="直接箭头连接符 41"/>
            <p:cNvCxnSpPr/>
            <p:nvPr/>
          </p:nvCxnSpPr>
          <p:spPr>
            <a:xfrm>
              <a:off x="2843808" y="1733996"/>
              <a:ext cx="1008112" cy="0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TextBox 42"/>
                <p:cNvSpPr txBox="1"/>
                <p:nvPr/>
              </p:nvSpPr>
              <p:spPr>
                <a:xfrm>
                  <a:off x="3039919" y="1217542"/>
                  <a:ext cx="482825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2400" b="1" i="1" smtClean="0">
                            <a:latin typeface="Cambria Math"/>
                            <a:ea typeface="Cambria Math"/>
                          </a:rPr>
                          <m:t>𝓕</m:t>
                        </m:r>
                      </m:oMath>
                    </m:oMathPara>
                  </a14:m>
                  <a:endParaRPr lang="zh-CN" altLang="en-US" sz="2400" b="1" dirty="0"/>
                </a:p>
              </p:txBody>
            </p:sp>
          </mc:Choice>
          <mc:Fallback xmlns="">
            <p:sp>
              <p:nvSpPr>
                <p:cNvPr id="43" name="TextBox 4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39919" y="1217542"/>
                  <a:ext cx="482825" cy="461665"/>
                </a:xfrm>
                <a:prstGeom prst="rect">
                  <a:avLst/>
                </a:prstGeom>
                <a:blipFill rotWithShape="1">
                  <a:blip r:embed="rId5"/>
                  <a:stretch>
                    <a:fillRect l="-3226" r="-12903" b="-1428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4" name="TextBox 43"/>
            <p:cNvSpPr txBox="1"/>
            <p:nvPr/>
          </p:nvSpPr>
          <p:spPr>
            <a:xfrm>
              <a:off x="3848977" y="1549331"/>
              <a:ext cx="765247" cy="4102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/>
                <a:t>矩阵</a:t>
              </a:r>
              <a:endParaRPr lang="zh-CN" altLang="en-US" sz="1600" dirty="0"/>
            </a:p>
          </p:txBody>
        </p:sp>
        <p:cxnSp>
          <p:nvCxnSpPr>
            <p:cNvPr id="45" name="直接箭头连接符 44"/>
            <p:cNvCxnSpPr/>
            <p:nvPr/>
          </p:nvCxnSpPr>
          <p:spPr>
            <a:xfrm>
              <a:off x="4570259" y="1733996"/>
              <a:ext cx="1008112" cy="0"/>
            </a:xfrm>
            <a:prstGeom prst="straightConnector1">
              <a:avLst/>
            </a:prstGeom>
            <a:ln w="5715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7341" y="843557"/>
              <a:ext cx="2375919" cy="178087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7" name="组合 46"/>
          <p:cNvGrpSpPr/>
          <p:nvPr/>
        </p:nvGrpSpPr>
        <p:grpSpPr>
          <a:xfrm>
            <a:off x="6572662" y="2740902"/>
            <a:ext cx="1681156" cy="1270012"/>
            <a:chOff x="5076056" y="2979294"/>
            <a:chExt cx="1944216" cy="1369459"/>
          </a:xfrm>
        </p:grpSpPr>
        <p:sp>
          <p:nvSpPr>
            <p:cNvPr id="48" name="椭圆 47"/>
            <p:cNvSpPr/>
            <p:nvPr/>
          </p:nvSpPr>
          <p:spPr>
            <a:xfrm>
              <a:off x="5076056" y="3078741"/>
              <a:ext cx="263060" cy="2535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5076056" y="3975264"/>
              <a:ext cx="263060" cy="2535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 flipV="1">
              <a:off x="5167397" y="3477279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 flipV="1">
              <a:off x="5170573" y="3634073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 flipV="1">
              <a:off x="5170573" y="3782492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6757212" y="2979294"/>
              <a:ext cx="263060" cy="2535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6757212" y="4095242"/>
              <a:ext cx="263060" cy="2535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 flipV="1">
              <a:off x="6848553" y="3477279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 flipV="1">
              <a:off x="6851729" y="3634073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 flipV="1">
              <a:off x="6851729" y="3782492"/>
              <a:ext cx="59397" cy="5622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58" name="直接连接符 57"/>
            <p:cNvCxnSpPr/>
            <p:nvPr/>
          </p:nvCxnSpPr>
          <p:spPr>
            <a:xfrm flipV="1">
              <a:off x="6146059" y="3124322"/>
              <a:ext cx="512666" cy="38106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367570" y="3313886"/>
              <a:ext cx="389771" cy="21961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flipV="1">
              <a:off x="5392473" y="3723878"/>
              <a:ext cx="403663" cy="25812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6193112" y="3782492"/>
              <a:ext cx="466060" cy="35240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椭圆 61"/>
            <p:cNvSpPr/>
            <p:nvPr/>
          </p:nvSpPr>
          <p:spPr>
            <a:xfrm>
              <a:off x="5866344" y="3528981"/>
              <a:ext cx="263060" cy="25351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2735605" y="4117282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时间开销：</a:t>
            </a:r>
            <a:r>
              <a:rPr lang="en-US" altLang="zh-CN" dirty="0" smtClean="0"/>
              <a:t>0.7s</a:t>
            </a:r>
            <a:endParaRPr lang="zh-CN" altLang="en-US" dirty="0"/>
          </a:p>
        </p:txBody>
      </p:sp>
      <p:sp>
        <p:nvSpPr>
          <p:cNvPr id="4104" name="TextBox 4103"/>
          <p:cNvSpPr txBox="1"/>
          <p:nvPr/>
        </p:nvSpPr>
        <p:spPr>
          <a:xfrm>
            <a:off x="4723764" y="411728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问题：网格划分导致误差被放大</a:t>
            </a:r>
            <a:endParaRPr lang="zh-CN" altLang="en-US" dirty="0"/>
          </a:p>
        </p:txBody>
      </p:sp>
      <p:sp>
        <p:nvSpPr>
          <p:cNvPr id="4105" name="TextBox 4104"/>
          <p:cNvSpPr txBox="1"/>
          <p:nvPr/>
        </p:nvSpPr>
        <p:spPr>
          <a:xfrm>
            <a:off x="6119793" y="509578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29</a:t>
            </a:r>
            <a:r>
              <a:rPr lang="zh-CN" altLang="en-US" dirty="0"/>
              <a:t>段</a:t>
            </a:r>
          </a:p>
        </p:txBody>
      </p:sp>
      <p:sp>
        <p:nvSpPr>
          <p:cNvPr id="4106" name="TextBox 4105"/>
          <p:cNvSpPr txBox="1"/>
          <p:nvPr/>
        </p:nvSpPr>
        <p:spPr>
          <a:xfrm>
            <a:off x="6107155" y="2418442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99</a:t>
            </a:r>
            <a:r>
              <a:rPr lang="zh-CN" altLang="en-US" dirty="0" smtClean="0"/>
              <a:t>段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0332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航次划分</a:t>
            </a:r>
            <a:endParaRPr lang="zh-CN" altLang="en-US" sz="2400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07" y="842256"/>
            <a:ext cx="2376957" cy="1781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06562" y="173308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180s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47864" y="944406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X1</a:t>
            </a:r>
            <a:r>
              <a:rPr lang="zh-CN" altLang="en-US" dirty="0" smtClean="0"/>
              <a:t>划分为</a:t>
            </a:r>
            <a:r>
              <a:rPr lang="en-US" altLang="zh-CN" dirty="0" smtClean="0"/>
              <a:t>99</a:t>
            </a:r>
            <a:r>
              <a:rPr lang="zh-CN" altLang="en-US" dirty="0" smtClean="0"/>
              <a:t>段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347864" y="150440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其中</a:t>
            </a:r>
            <a:r>
              <a:rPr lang="en-US" altLang="zh-CN" dirty="0" smtClean="0"/>
              <a:t>&lt;20</a:t>
            </a:r>
            <a:r>
              <a:rPr lang="zh-CN" altLang="en-US" dirty="0" smtClean="0"/>
              <a:t>个数据点（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小时）的有</a:t>
            </a:r>
            <a:r>
              <a:rPr lang="en-US" altLang="zh-CN" dirty="0" smtClean="0"/>
              <a:t>66</a:t>
            </a:r>
            <a:r>
              <a:rPr lang="zh-CN" altLang="en-US" dirty="0" smtClean="0"/>
              <a:t>段</a:t>
            </a:r>
            <a:endParaRPr lang="en-US" altLang="zh-CN" dirty="0" smtClean="0"/>
          </a:p>
          <a:p>
            <a:r>
              <a:rPr lang="en-US" altLang="zh-CN" dirty="0" smtClean="0"/>
              <a:t>         &lt;60</a:t>
            </a:r>
            <a:r>
              <a:rPr lang="zh-CN" altLang="en-US" dirty="0" smtClean="0"/>
              <a:t>个数据点（</a:t>
            </a:r>
            <a:r>
              <a:rPr lang="en-US" altLang="zh-CN" dirty="0" smtClean="0"/>
              <a:t>3</a:t>
            </a:r>
            <a:r>
              <a:rPr lang="zh-CN" altLang="en-US" dirty="0" smtClean="0"/>
              <a:t>小时）的有</a:t>
            </a:r>
            <a:r>
              <a:rPr lang="en-US" altLang="zh-CN" dirty="0" smtClean="0"/>
              <a:t>77</a:t>
            </a:r>
            <a:r>
              <a:rPr lang="zh-CN" altLang="en-US" dirty="0" smtClean="0"/>
              <a:t>段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 &lt;120</a:t>
            </a:r>
            <a:r>
              <a:rPr lang="zh-CN" altLang="en-US" dirty="0" smtClean="0"/>
              <a:t>个数据点（</a:t>
            </a:r>
            <a:r>
              <a:rPr lang="en-US" altLang="zh-CN" dirty="0" smtClean="0"/>
              <a:t>6</a:t>
            </a:r>
            <a:r>
              <a:rPr lang="zh-CN" altLang="en-US" dirty="0" smtClean="0"/>
              <a:t>小时）的有</a:t>
            </a:r>
            <a:r>
              <a:rPr lang="en-US" altLang="zh-CN" dirty="0" smtClean="0"/>
              <a:t>81</a:t>
            </a:r>
            <a:r>
              <a:rPr lang="zh-CN" altLang="en-US" dirty="0" smtClean="0"/>
              <a:t>段</a:t>
            </a:r>
            <a:endParaRPr lang="zh-CN" alt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701" y="2571750"/>
            <a:ext cx="2903635" cy="2176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7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2571749"/>
            <a:ext cx="2903635" cy="21764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9" name="直接箭头连接符 8"/>
          <p:cNvCxnSpPr/>
          <p:nvPr/>
        </p:nvCxnSpPr>
        <p:spPr>
          <a:xfrm flipH="1">
            <a:off x="1652530" y="2038077"/>
            <a:ext cx="183166" cy="317649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483768" y="458797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99</a:t>
            </a:r>
            <a:r>
              <a:rPr lang="zh-CN" altLang="en-US" dirty="0" smtClean="0"/>
              <a:t>段叠加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88917" y="4587974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18</a:t>
            </a:r>
            <a:r>
              <a:rPr lang="zh-CN" altLang="en-US" dirty="0" smtClean="0"/>
              <a:t>段叠加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15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捕捞区识别</a:t>
            </a:r>
            <a:endParaRPr lang="zh-CN" altLang="en-US" sz="2400" b="1" dirty="0"/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7" t="17625" r="5907" b="11500"/>
          <a:stretch/>
        </p:blipFill>
        <p:spPr>
          <a:xfrm>
            <a:off x="697052" y="3007861"/>
            <a:ext cx="3154706" cy="1917237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59" t="18501" r="5816" b="12331"/>
          <a:stretch/>
        </p:blipFill>
        <p:spPr>
          <a:xfrm>
            <a:off x="697052" y="726545"/>
            <a:ext cx="3159386" cy="191718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40" t="18792" r="6373" b="12084"/>
          <a:stretch/>
        </p:blipFill>
        <p:spPr>
          <a:xfrm>
            <a:off x="5160220" y="726545"/>
            <a:ext cx="3282875" cy="191718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0" t="18826" r="5557" b="12004"/>
          <a:stretch/>
        </p:blipFill>
        <p:spPr>
          <a:xfrm>
            <a:off x="5160220" y="3007861"/>
            <a:ext cx="3282875" cy="1917237"/>
          </a:xfrm>
          <a:prstGeom prst="rect">
            <a:avLst/>
          </a:prstGeom>
        </p:spPr>
      </p:pic>
      <p:sp>
        <p:nvSpPr>
          <p:cNvPr id="22" name="右箭头 21"/>
          <p:cNvSpPr/>
          <p:nvPr/>
        </p:nvSpPr>
        <p:spPr>
          <a:xfrm>
            <a:off x="3966225" y="1806664"/>
            <a:ext cx="1215297" cy="13501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文本框 8"/>
          <p:cNvSpPr txBox="1"/>
          <p:nvPr/>
        </p:nvSpPr>
        <p:spPr>
          <a:xfrm>
            <a:off x="3964612" y="1439655"/>
            <a:ext cx="123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DA907"/>
                </a:solidFill>
                <a:latin typeface="Calibri" panose="020F0502020204030204" pitchFamily="34" charset="0"/>
              </a:rPr>
              <a:t>Erosion</a:t>
            </a:r>
            <a:endParaRPr lang="zh-CN" altLang="en-US" sz="2400" b="1" dirty="0">
              <a:solidFill>
                <a:srgbClr val="FDA907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右箭头 23"/>
          <p:cNvSpPr/>
          <p:nvPr/>
        </p:nvSpPr>
        <p:spPr>
          <a:xfrm rot="5400000">
            <a:off x="5532631" y="2708353"/>
            <a:ext cx="464002" cy="13501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5" name="文本框 12"/>
          <p:cNvSpPr txBox="1"/>
          <p:nvPr/>
        </p:nvSpPr>
        <p:spPr>
          <a:xfrm>
            <a:off x="5794499" y="2555889"/>
            <a:ext cx="123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DA907"/>
                </a:solidFill>
                <a:latin typeface="Calibri" panose="020F0502020204030204" pitchFamily="34" charset="0"/>
              </a:rPr>
              <a:t>Dilation</a:t>
            </a:r>
            <a:endParaRPr lang="zh-CN" altLang="en-US" sz="2400" b="1" dirty="0">
              <a:solidFill>
                <a:srgbClr val="FDA907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右箭头 25"/>
          <p:cNvSpPr/>
          <p:nvPr/>
        </p:nvSpPr>
        <p:spPr>
          <a:xfrm rot="10800000">
            <a:off x="3986773" y="4281940"/>
            <a:ext cx="1215297" cy="135015"/>
          </a:xfrm>
          <a:prstGeom prst="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7" name="文本框 14"/>
          <p:cNvSpPr txBox="1"/>
          <p:nvPr/>
        </p:nvSpPr>
        <p:spPr>
          <a:xfrm>
            <a:off x="3975692" y="3912461"/>
            <a:ext cx="12374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DA907"/>
                </a:solidFill>
                <a:latin typeface="Calibri" panose="020F0502020204030204" pitchFamily="34" charset="0"/>
              </a:rPr>
              <a:t>Erosion</a:t>
            </a:r>
            <a:endParaRPr lang="zh-CN" altLang="en-US" sz="2400" b="1" dirty="0">
              <a:solidFill>
                <a:srgbClr val="FDA907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文本框 9"/>
          <p:cNvSpPr txBox="1"/>
          <p:nvPr/>
        </p:nvSpPr>
        <p:spPr>
          <a:xfrm>
            <a:off x="893617" y="2537309"/>
            <a:ext cx="31053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BF3420"/>
                </a:solidFill>
                <a:latin typeface="Arial Rounded MT Bold" panose="020F0704030504030204" pitchFamily="34" charset="0"/>
              </a:rPr>
              <a:t>Mathematical Morphology  </a:t>
            </a:r>
          </a:p>
          <a:p>
            <a:pPr algn="ctr"/>
            <a:r>
              <a:rPr lang="en-US" altLang="zh-CN" sz="1400" dirty="0" smtClean="0">
                <a:solidFill>
                  <a:srgbClr val="BF3420"/>
                </a:solidFill>
                <a:latin typeface="Calibri Light" panose="020F0302020204030204" pitchFamily="34" charset="0"/>
              </a:rPr>
              <a:t>operations</a:t>
            </a:r>
            <a:endParaRPr lang="zh-CN" altLang="en-US" sz="1400" dirty="0">
              <a:solidFill>
                <a:srgbClr val="BF3420"/>
              </a:solidFill>
              <a:latin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80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这里写图片描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775121"/>
            <a:ext cx="5334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67544" y="267494"/>
            <a:ext cx="3373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累计停留时间</a:t>
            </a:r>
            <a:endParaRPr lang="zh-CN" alt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860032" y="1842719"/>
            <a:ext cx="36519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、计算量大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、网格需要划分的足够小：</a:t>
            </a:r>
            <a:r>
              <a:rPr lang="en-US" altLang="zh-CN" dirty="0" smtClean="0"/>
              <a:t>1’×1’</a:t>
            </a:r>
          </a:p>
          <a:p>
            <a:r>
              <a:rPr lang="en-US" altLang="zh-CN" dirty="0" smtClean="0"/>
              <a:t>=&gt;</a:t>
            </a:r>
            <a:r>
              <a:rPr lang="zh-CN" altLang="en-US" dirty="0" smtClean="0"/>
              <a:t>大量的无效计算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20280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9957" b="38985"/>
          <a:stretch/>
        </p:blipFill>
        <p:spPr>
          <a:xfrm>
            <a:off x="3051908" y="2220458"/>
            <a:ext cx="1149661" cy="747336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2" b="40058"/>
          <a:stretch/>
        </p:blipFill>
        <p:spPr>
          <a:xfrm>
            <a:off x="1151619" y="2223210"/>
            <a:ext cx="1892119" cy="73419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7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446" r="39981"/>
          <a:stretch/>
        </p:blipFill>
        <p:spPr>
          <a:xfrm>
            <a:off x="3052363" y="987574"/>
            <a:ext cx="1149206" cy="123029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7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993" y="995789"/>
            <a:ext cx="1914746" cy="1224835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1374926" y="1179616"/>
            <a:ext cx="2658707" cy="1584788"/>
            <a:chOff x="795263" y="1123123"/>
            <a:chExt cx="2658707" cy="1584788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9" cstate="print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3409" b="75606" l="14985" r="84893">
                          <a14:foregroundMark x1="43364" y1="46931" x2="43364" y2="46931"/>
                          <a14:foregroundMark x1="15535" y1="61793" x2="15535" y2="61793"/>
                          <a14:foregroundMark x1="53028" y1="51292" x2="53028" y2="51292"/>
                          <a14:foregroundMark x1="46606" y1="45396" x2="46606" y2="45396"/>
                          <a14:foregroundMark x1="45566" y1="48304" x2="45566" y2="48304"/>
                          <a14:foregroundMark x1="46728" y1="50081" x2="46728" y2="50081"/>
                          <a14:foregroundMark x1="39266" y1="74717" x2="39266" y2="74717"/>
                          <a14:foregroundMark x1="40061" y1="71244" x2="40061" y2="71244"/>
                          <a14:foregroundMark x1="56942" y1="50565" x2="56942" y2="50565"/>
                          <a14:foregroundMark x1="68440" y1="23829" x2="68440" y2="23829"/>
                          <a14:foregroundMark x1="70642" y1="24717" x2="70642" y2="24717"/>
                          <a14:foregroundMark x1="77554" y1="14297" x2="77554" y2="14297"/>
                          <a14:foregroundMark x1="75229" y1="17286" x2="75229" y2="17286"/>
                          <a14:foregroundMark x1="80550" y1="23506" x2="80550" y2="23506"/>
                          <a14:foregroundMark x1="84343" y1="52989" x2="84343" y2="52989"/>
                          <a14:foregroundMark x1="76147" y1="48869" x2="76147" y2="48869"/>
                          <a14:foregroundMark x1="74801" y1="54200" x2="74801" y2="54200"/>
                          <a14:foregroundMark x1="82630" y1="55412" x2="82630" y2="55412"/>
                          <a14:foregroundMark x1="72355" y1="22779" x2="72355" y2="22779"/>
                        </a14:backgroundRemoval>
                      </a14:imgEffect>
                      <a14:imgEffect>
                        <a14:sharpenSoften amount="50000"/>
                      </a14:imgEffect>
                      <a14:imgEffect>
                        <a14:colorTemperature colorTemp="4700"/>
                      </a14:imgEffect>
                      <a14:imgEffect>
                        <a14:saturation sat="400000"/>
                      </a14:imgEffect>
                      <a14:imgEffect>
                        <a14:brightnessContrast bright="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38" t="11501" r="13577" b="22000"/>
            <a:stretch/>
          </p:blipFill>
          <p:spPr>
            <a:xfrm>
              <a:off x="795263" y="1123123"/>
              <a:ext cx="2658707" cy="1584788"/>
            </a:xfrm>
            <a:prstGeom prst="rect">
              <a:avLst/>
            </a:prstGeom>
          </p:spPr>
        </p:pic>
        <p:sp>
          <p:nvSpPr>
            <p:cNvPr id="8" name="椭圆 7"/>
            <p:cNvSpPr>
              <a:spLocks/>
            </p:cNvSpPr>
            <p:nvPr/>
          </p:nvSpPr>
          <p:spPr>
            <a:xfrm>
              <a:off x="801259" y="2290741"/>
              <a:ext cx="90010" cy="54235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scene3d>
              <a:camera prst="orthographicFront">
                <a:rot lat="1800000" lon="180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矩形 8"/>
          <p:cNvSpPr/>
          <p:nvPr/>
        </p:nvSpPr>
        <p:spPr>
          <a:xfrm>
            <a:off x="1374926" y="1232038"/>
            <a:ext cx="2592000" cy="14760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27163" y="987574"/>
            <a:ext cx="3096000" cy="1980000"/>
          </a:xfrm>
          <a:prstGeom prst="rect">
            <a:avLst/>
          </a:prstGeom>
          <a:noFill/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endCxn id="10" idx="3"/>
          </p:cNvCxnSpPr>
          <p:nvPr/>
        </p:nvCxnSpPr>
        <p:spPr>
          <a:xfrm flipV="1">
            <a:off x="3966926" y="1977574"/>
            <a:ext cx="256237" cy="1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9" idx="2"/>
            <a:endCxn id="10" idx="2"/>
          </p:cNvCxnSpPr>
          <p:nvPr/>
        </p:nvCxnSpPr>
        <p:spPr>
          <a:xfrm>
            <a:off x="2670926" y="2708038"/>
            <a:ext cx="4237" cy="2595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67544" y="267494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捕捞区识别</a:t>
            </a:r>
            <a:endParaRPr lang="zh-CN" alt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4672113" y="1851670"/>
            <a:ext cx="2148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问题</a:t>
            </a:r>
            <a:r>
              <a:rPr lang="en-US" altLang="zh-CN" dirty="0"/>
              <a:t>2</a:t>
            </a:r>
            <a:r>
              <a:rPr lang="zh-CN" altLang="en-US" dirty="0" smtClean="0"/>
              <a:t>：时间开销大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-</a:t>
            </a:r>
            <a:r>
              <a:rPr lang="zh-CN" altLang="en-US" dirty="0" smtClean="0"/>
              <a:t>图片粒度小</a:t>
            </a:r>
            <a:endParaRPr lang="en-US" altLang="zh-CN" dirty="0" smtClean="0"/>
          </a:p>
          <a:p>
            <a:r>
              <a:rPr lang="en-US" altLang="zh-CN" dirty="0" smtClean="0"/>
              <a:t>        -</a:t>
            </a:r>
            <a:r>
              <a:rPr lang="zh-CN" altLang="en-US" dirty="0" smtClean="0"/>
              <a:t>冗余计算量大</a:t>
            </a:r>
            <a:endParaRPr lang="en-US" altLang="zh-CN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4665449" y="939373"/>
            <a:ext cx="32175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问题</a:t>
            </a:r>
            <a:r>
              <a:rPr lang="en-US" altLang="zh-CN" dirty="0"/>
              <a:t>1</a:t>
            </a:r>
            <a:r>
              <a:rPr lang="zh-CN" altLang="en-US" dirty="0" smtClean="0"/>
              <a:t>：两</a:t>
            </a:r>
            <a:r>
              <a:rPr lang="zh-CN" altLang="en-US" dirty="0"/>
              <a:t>套</a:t>
            </a:r>
            <a:r>
              <a:rPr lang="zh-CN" altLang="en-US" dirty="0" smtClean="0"/>
              <a:t>参数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-</a:t>
            </a:r>
            <a:r>
              <a:rPr lang="zh-CN" altLang="en-US" dirty="0" smtClean="0"/>
              <a:t>捕捞力度的不同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-</a:t>
            </a:r>
            <a:r>
              <a:rPr lang="zh-CN" altLang="en-US" dirty="0" smtClean="0"/>
              <a:t>航行交叉处容易错误识别</a:t>
            </a:r>
            <a:endParaRPr lang="en-US" altLang="zh-CN" dirty="0" smtClean="0"/>
          </a:p>
        </p:txBody>
      </p:sp>
      <p:sp>
        <p:nvSpPr>
          <p:cNvPr id="17" name="TextBox 16"/>
          <p:cNvSpPr txBox="1"/>
          <p:nvPr/>
        </p:nvSpPr>
        <p:spPr>
          <a:xfrm>
            <a:off x="1043608" y="3099613"/>
            <a:ext cx="34163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形态学：点密度</a:t>
            </a:r>
            <a:endParaRPr lang="en-US" altLang="zh-CN" dirty="0" smtClean="0"/>
          </a:p>
          <a:p>
            <a:r>
              <a:rPr lang="zh-CN" altLang="en-US" dirty="0" smtClean="0"/>
              <a:t>捕捞行为特征</a:t>
            </a:r>
            <a:r>
              <a:rPr lang="zh-CN" altLang="en-US" dirty="0"/>
              <a:t>：</a:t>
            </a:r>
            <a:r>
              <a:rPr lang="zh-CN" altLang="en-US" dirty="0" smtClean="0"/>
              <a:t>小范围折返运动</a:t>
            </a:r>
            <a:endParaRPr lang="en-US" altLang="zh-CN" dirty="0" smtClean="0"/>
          </a:p>
          <a:p>
            <a:r>
              <a:rPr lang="zh-CN" altLang="en-US" dirty="0" smtClean="0"/>
              <a:t>黑白图：</a:t>
            </a:r>
            <a:r>
              <a:rPr lang="en-US" altLang="zh-CN" dirty="0" smtClean="0"/>
              <a:t>01</a:t>
            </a:r>
            <a:r>
              <a:rPr lang="zh-CN" altLang="en-US" dirty="0" smtClean="0"/>
              <a:t>矩阵</a:t>
            </a:r>
            <a:endParaRPr lang="en-US" altLang="zh-CN" dirty="0" smtClean="0"/>
          </a:p>
          <a:p>
            <a:r>
              <a:rPr lang="zh-CN" altLang="en-US" dirty="0" smtClean="0"/>
              <a:t>忽略：速度变化</a:t>
            </a:r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2411760" y="1903906"/>
            <a:ext cx="235796" cy="2357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2740323" y="1964209"/>
            <a:ext cx="259376" cy="259376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3306436" y="1101861"/>
            <a:ext cx="611596" cy="6115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31640" y="2240366"/>
            <a:ext cx="259376" cy="259376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666821" y="2787774"/>
            <a:ext cx="255550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思路：</a:t>
            </a:r>
            <a:endParaRPr lang="en-US" altLang="zh-CN" dirty="0" smtClean="0"/>
          </a:p>
          <a:p>
            <a:r>
              <a:rPr lang="en-US" altLang="zh-CN" dirty="0" smtClean="0"/>
              <a:t>1</a:t>
            </a:r>
            <a:r>
              <a:rPr lang="zh-CN" altLang="en-US" dirty="0" smtClean="0"/>
              <a:t>、继续沿用形态学：</a:t>
            </a:r>
            <a:endParaRPr lang="en-US" altLang="zh-CN" dirty="0" smtClean="0"/>
          </a:p>
          <a:p>
            <a:r>
              <a:rPr lang="en-US" altLang="zh-CN" dirty="0" smtClean="0"/>
              <a:t>        -DP</a:t>
            </a:r>
            <a:r>
              <a:rPr lang="zh-CN" altLang="en-US" dirty="0" smtClean="0"/>
              <a:t>算法、网次识别</a:t>
            </a:r>
            <a:endParaRPr lang="en-US" altLang="zh-CN" dirty="0" smtClean="0"/>
          </a:p>
          <a:p>
            <a:r>
              <a:rPr lang="en-US" altLang="zh-CN" dirty="0" smtClean="0"/>
              <a:t>        -</a:t>
            </a:r>
            <a:r>
              <a:rPr lang="zh-CN" altLang="en-US" dirty="0"/>
              <a:t>粒度</a:t>
            </a:r>
            <a:r>
              <a:rPr lang="zh-CN" altLang="en-US" dirty="0" smtClean="0"/>
              <a:t>增大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、寻找新方法。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236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64" y="879626"/>
            <a:ext cx="4363029" cy="3270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7544" y="267494"/>
            <a:ext cx="3974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捕捞区识别</a:t>
            </a:r>
            <a:r>
              <a:rPr lang="en-US" altLang="zh-CN" sz="2400" b="1" dirty="0" smtClean="0"/>
              <a:t>-</a:t>
            </a:r>
            <a:r>
              <a:rPr lang="en-US" altLang="zh-CN" sz="2400" dirty="0"/>
              <a:t> Douglas-</a:t>
            </a:r>
            <a:r>
              <a:rPr lang="en-US" altLang="zh-CN" sz="2400" dirty="0" err="1"/>
              <a:t>Peucker</a:t>
            </a:r>
            <a:endParaRPr lang="zh-CN" altLang="en-US" sz="2400" b="1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1419" y="879626"/>
            <a:ext cx="4363029" cy="3270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634897" y="3976024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1083</a:t>
            </a:r>
            <a:r>
              <a:rPr lang="zh-CN" altLang="en-US" dirty="0" smtClean="0"/>
              <a:t>个数据点</a:t>
            </a:r>
            <a:endParaRPr lang="zh-CN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770132" y="3976024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71116</a:t>
            </a:r>
            <a:r>
              <a:rPr lang="zh-CN" altLang="en-US" dirty="0" smtClean="0"/>
              <a:t>个数据点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282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111" y="843558"/>
            <a:ext cx="4344345" cy="3256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843558"/>
            <a:ext cx="4344345" cy="3256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793170" y="3964529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71116</a:t>
            </a:r>
            <a:r>
              <a:rPr lang="zh-CN" altLang="en-US" dirty="0" smtClean="0"/>
              <a:t>个数据点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16247" y="3964529"/>
            <a:ext cx="1576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1083</a:t>
            </a:r>
            <a:r>
              <a:rPr lang="zh-CN" altLang="en-US" dirty="0" smtClean="0"/>
              <a:t>个数据点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634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3974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捕捞区识别</a:t>
            </a:r>
            <a:r>
              <a:rPr lang="en-US" altLang="zh-CN" sz="2400" b="1" dirty="0" smtClean="0"/>
              <a:t>-</a:t>
            </a:r>
            <a:r>
              <a:rPr lang="en-US" altLang="zh-CN" sz="2400" dirty="0"/>
              <a:t> Douglas-</a:t>
            </a:r>
            <a:r>
              <a:rPr lang="en-US" altLang="zh-CN" sz="2400" dirty="0" err="1"/>
              <a:t>Peucker</a:t>
            </a:r>
            <a:endParaRPr lang="zh-CN" altLang="en-US" sz="2400" b="1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780883"/>
            <a:ext cx="2483768" cy="1861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780883"/>
            <a:ext cx="2483768" cy="1861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504" y="780883"/>
            <a:ext cx="2483768" cy="1861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4736" y="780883"/>
            <a:ext cx="2483768" cy="1861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547" y="2836165"/>
            <a:ext cx="2509838" cy="1881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6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685" y="2836165"/>
            <a:ext cx="2509838" cy="1881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7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3469" y="2836165"/>
            <a:ext cx="2509838" cy="1881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8" name="Picture 10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701" y="2836165"/>
            <a:ext cx="2509838" cy="1881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859446" y="252349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连线图</a:t>
            </a:r>
            <a:endParaRPr lang="zh-CN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444208" y="251873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散点图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45547" y="2031943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3655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203620" y="2031943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72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845547" y="4083918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4649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086600" y="4120875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489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87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077" y="771550"/>
            <a:ext cx="2470102" cy="1851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771550"/>
            <a:ext cx="2470102" cy="1851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8162" y="771550"/>
            <a:ext cx="2470102" cy="1851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6394" y="771550"/>
            <a:ext cx="2470102" cy="1851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67544" y="267494"/>
            <a:ext cx="3974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捕捞区识别</a:t>
            </a:r>
            <a:r>
              <a:rPr lang="en-US" altLang="zh-CN" sz="2400" b="1" dirty="0" smtClean="0"/>
              <a:t>-</a:t>
            </a:r>
            <a:r>
              <a:rPr lang="en-US" altLang="zh-CN" sz="2400" dirty="0"/>
              <a:t> Douglas-</a:t>
            </a:r>
            <a:r>
              <a:rPr lang="en-US" altLang="zh-CN" sz="2400" dirty="0" err="1"/>
              <a:t>Peucker</a:t>
            </a:r>
            <a:endParaRPr lang="zh-CN" alt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5845547" y="2031943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3806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03620" y="2031943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80</a:t>
            </a:r>
            <a:r>
              <a:rPr lang="zh-CN" altLang="en-US" dirty="0" smtClean="0"/>
              <a:t>个</a:t>
            </a:r>
            <a:endParaRPr lang="zh-CN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11560" y="2819132"/>
            <a:ext cx="7372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数据压缩：航行状态</a:t>
            </a:r>
            <a:r>
              <a:rPr lang="en-US" altLang="zh-CN" dirty="0" smtClean="0"/>
              <a:t>&gt;&gt;</a:t>
            </a:r>
            <a:r>
              <a:rPr lang="zh-CN" altLang="en-US" dirty="0" smtClean="0"/>
              <a:t>捕捞状态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-</a:t>
            </a:r>
            <a:r>
              <a:rPr lang="zh-CN" altLang="en-US" dirty="0" smtClean="0"/>
              <a:t>尤其避免了航行状态交错引起局部点密度所导致的捕捞区错误识别</a:t>
            </a:r>
            <a:endParaRPr lang="en-US" altLang="zh-CN" dirty="0" smtClean="0"/>
          </a:p>
          <a:p>
            <a:r>
              <a:rPr lang="zh-CN" altLang="en-US" dirty="0" smtClean="0"/>
              <a:t>压缩依据：轨迹形状，完全忽略时间因素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3640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710504"/>
            <a:ext cx="13999965" cy="6685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932269"/>
            <a:ext cx="4555931" cy="34149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266717" y="1163085"/>
            <a:ext cx="26837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筛选条件：速度</a:t>
            </a:r>
            <a:r>
              <a:rPr lang="en-US" altLang="zh-CN" dirty="0" smtClean="0"/>
              <a:t>&lt;10e-9</a:t>
            </a:r>
            <a:r>
              <a:rPr lang="zh-CN" altLang="en-US" dirty="0" smtClean="0"/>
              <a:t>节</a:t>
            </a:r>
            <a:endParaRPr lang="en-US" altLang="zh-CN" dirty="0"/>
          </a:p>
          <a:p>
            <a:r>
              <a:rPr lang="zh-CN" altLang="en-US" dirty="0" smtClean="0"/>
              <a:t>共</a:t>
            </a:r>
            <a:r>
              <a:rPr lang="en-US" altLang="zh-CN" dirty="0" smtClean="0"/>
              <a:t>48</a:t>
            </a:r>
            <a:r>
              <a:rPr lang="zh-CN" altLang="en-US" dirty="0" smtClean="0"/>
              <a:t>个点对，包括：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港口</a:t>
            </a:r>
            <a:r>
              <a:rPr lang="en-US" altLang="zh-CN" dirty="0" smtClean="0"/>
              <a:t>38</a:t>
            </a:r>
            <a:r>
              <a:rPr lang="zh-CN" altLang="en-US" dirty="0" smtClean="0"/>
              <a:t>个点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zh-CN" altLang="en-US" dirty="0" smtClean="0"/>
              <a:t>离港</a:t>
            </a:r>
            <a:r>
              <a:rPr lang="en-US" altLang="zh-CN" dirty="0" smtClean="0"/>
              <a:t>10</a:t>
            </a:r>
            <a:r>
              <a:rPr lang="zh-CN" altLang="en-US" dirty="0" smtClean="0"/>
              <a:t>个点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51990" y="4305442"/>
            <a:ext cx="352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一个元素表示</a:t>
            </a:r>
            <a:r>
              <a:rPr lang="en-US" altLang="zh-CN" dirty="0" smtClean="0"/>
              <a:t>10’×10’</a:t>
            </a:r>
            <a:r>
              <a:rPr lang="zh-CN" altLang="en-US" dirty="0" smtClean="0"/>
              <a:t>（</a:t>
            </a:r>
            <a:r>
              <a:rPr lang="en-US" altLang="zh-CN" dirty="0" smtClean="0"/>
              <a:t>step=6</a:t>
            </a:r>
            <a:r>
              <a:rPr lang="zh-CN" altLang="en-US" dirty="0" smtClean="0"/>
              <a:t>）</a:t>
            </a:r>
            <a:r>
              <a:rPr lang="en-US" altLang="zh-CN" dirty="0" smtClean="0"/>
              <a:t> 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15038" y="429065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相邻两</a:t>
            </a:r>
            <a:r>
              <a:rPr lang="zh-CN" altLang="en-US" dirty="0" smtClean="0"/>
              <a:t>点平均速度低速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058080" y="84355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X2</a:t>
            </a:r>
            <a:r>
              <a:rPr lang="zh-CN" altLang="en-US" dirty="0" smtClean="0"/>
              <a:t>清洗过的数据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67544" y="267494"/>
            <a:ext cx="27542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坐标重复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20481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131590"/>
            <a:ext cx="4075591" cy="3054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1573" y="1131590"/>
            <a:ext cx="4075591" cy="3054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52375" y="4151653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网格：</a:t>
            </a:r>
            <a:r>
              <a:rPr lang="en-US" altLang="zh-CN" dirty="0" smtClean="0"/>
              <a:t>10’</a:t>
            </a:r>
            <a:r>
              <a:rPr lang="en-US" altLang="zh-CN" dirty="0"/>
              <a:t> </a:t>
            </a:r>
            <a:r>
              <a:rPr lang="en-US" altLang="zh-CN" dirty="0" smtClean="0"/>
              <a:t>×10’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534193" y="4151653"/>
            <a:ext cx="1510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网格：</a:t>
            </a:r>
            <a:r>
              <a:rPr lang="en-US" altLang="zh-CN" dirty="0" smtClean="0"/>
              <a:t>1’ ×1’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67544" y="267494"/>
            <a:ext cx="2350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调参：网格大小</a:t>
            </a:r>
          </a:p>
        </p:txBody>
      </p:sp>
    </p:spTree>
    <p:extLst>
      <p:ext uri="{BB962C8B-B14F-4D97-AF65-F5344CB8AC3E}">
        <p14:creationId xmlns:p14="http://schemas.microsoft.com/office/powerpoint/2010/main" val="430896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496272"/>
            <a:ext cx="3127836" cy="2344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8338" y="1496272"/>
            <a:ext cx="3127836" cy="2344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9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1496272"/>
            <a:ext cx="3127836" cy="23444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544" y="267494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港口识别结果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33964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987574"/>
            <a:ext cx="4317640" cy="3236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575" y="987574"/>
            <a:ext cx="4317640" cy="3236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67544" y="267494"/>
            <a:ext cx="47323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难以平衡：网格大小</a:t>
            </a:r>
            <a:r>
              <a:rPr lang="en-US" altLang="zh-CN" sz="2400" b="1" dirty="0" smtClean="0"/>
              <a:t>&amp;</a:t>
            </a:r>
            <a:r>
              <a:rPr lang="zh-CN" altLang="en-US" sz="2400" b="1" dirty="0" smtClean="0"/>
              <a:t>网格内点数</a:t>
            </a:r>
            <a:endParaRPr lang="zh-CN" alt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508487" y="422387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犯了之前的错误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74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2444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超低速</a:t>
            </a:r>
            <a:endParaRPr lang="zh-CN" altLang="en-US" sz="2400" b="1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8" y="843560"/>
            <a:ext cx="2953633" cy="2213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698" y="843559"/>
            <a:ext cx="2953633" cy="2213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077" y="843558"/>
            <a:ext cx="2953633" cy="2213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378" y="3022142"/>
            <a:ext cx="2953633" cy="2213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8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698" y="3022141"/>
            <a:ext cx="2953633" cy="2213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41562" y="690250"/>
            <a:ext cx="1571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659518" y="690250"/>
            <a:ext cx="1745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&lt;0.1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11387" y="690250"/>
            <a:ext cx="1863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&lt;0.01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37179" y="2872798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&lt;0.001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483988" y="2872796"/>
            <a:ext cx="2097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&lt;0.0001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  <p:pic>
        <p:nvPicPr>
          <p:cNvPr id="8199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076" y="3022142"/>
            <a:ext cx="2953633" cy="2213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235859" y="2872796"/>
            <a:ext cx="221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平均速度</a:t>
            </a:r>
            <a:r>
              <a:rPr lang="en-US" altLang="zh-CN" dirty="0" smtClean="0"/>
              <a:t>&lt;0.00001</a:t>
            </a:r>
            <a:r>
              <a:rPr lang="zh-CN" altLang="en-US" dirty="0" smtClean="0"/>
              <a:t>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19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7544" y="267494"/>
            <a:ext cx="2444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港口识别</a:t>
            </a:r>
            <a:r>
              <a:rPr lang="en-US" altLang="zh-CN" sz="2400" b="1" dirty="0" smtClean="0"/>
              <a:t>-</a:t>
            </a:r>
            <a:r>
              <a:rPr lang="zh-CN" altLang="en-US" sz="2400" b="1" dirty="0" smtClean="0"/>
              <a:t>超低速</a:t>
            </a:r>
            <a:endParaRPr lang="zh-CN" alt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987824" y="361568"/>
            <a:ext cx="4458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以每艘船的最低速作为参数：</a:t>
            </a:r>
            <a:r>
              <a:rPr lang="en-US" altLang="zh-CN" dirty="0"/>
              <a:t>&lt;</a:t>
            </a:r>
            <a:r>
              <a:rPr lang="en-US" altLang="zh-CN" dirty="0" smtClean="0"/>
              <a:t>10</a:t>
            </a:r>
            <a:r>
              <a:rPr lang="zh-CN" altLang="en-US" dirty="0" smtClean="0"/>
              <a:t>倍最低速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60" y="617374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592" y="617374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617374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60" y="2752587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8592" y="2757286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757286"/>
            <a:ext cx="3151247" cy="2362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299751" y="19548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禁渔期</a:t>
            </a:r>
            <a:endParaRPr lang="zh-CN" altLang="en-US" sz="28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849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11738</TotalTime>
  <Words>850</Words>
  <Application>Microsoft Office PowerPoint</Application>
  <PresentationFormat>全屏显示(16:9)</PresentationFormat>
  <Paragraphs>164</Paragraphs>
  <Slides>34</Slides>
  <Notes>2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5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zhenyong</dc:creator>
  <cp:lastModifiedBy>zhenyong</cp:lastModifiedBy>
  <cp:revision>82</cp:revision>
  <dcterms:created xsi:type="dcterms:W3CDTF">2017-12-27T07:52:51Z</dcterms:created>
  <dcterms:modified xsi:type="dcterms:W3CDTF">2018-01-08T12:25:14Z</dcterms:modified>
</cp:coreProperties>
</file>

<file path=docProps/thumbnail.jpeg>
</file>